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>
        <p:scale>
          <a:sx n="100" d="100"/>
          <a:sy n="100" d="100"/>
        </p:scale>
        <p:origin x="-1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67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40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09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92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39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7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84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06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75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65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61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4FE2DD4-615A-4CE7-9D09-A9D2AC4C0B82}" type="datetimeFigureOut">
              <a:rPr lang="tr-TR" smtClean="0"/>
              <a:t>05.10.2017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1919388E-90A3-4646-820D-119C18A5D2A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44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87382" y="352697"/>
            <a:ext cx="11573691" cy="343553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Bİr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bölümde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İlgİlİ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yarIyIlda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açIlacak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derslerİn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hangİ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öğretİm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elemanlarI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tarafIndan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verİleceğİ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bölüm kurulu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önerİsİ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üzerİne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Fakülte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Yönetİm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Kurulu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tarafIndan</a:t>
            </a:r>
            <a:r>
              <a:rPr lang="tr-TR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belİrlenİr</a:t>
            </a:r>
            <a:r>
              <a:rPr lang="tr-T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tr-T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10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083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ÖĞRETİM ELEMANININ </a:t>
            </a:r>
            <a:r>
              <a:rPr lang="tr-TR" sz="3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ders BEYANINI </a:t>
            </a:r>
            <a:r>
              <a:rPr lang="tr-TR" sz="3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DOLDURURKEN DİKKAT ETMESİ GEREKENLER</a:t>
            </a:r>
            <a:endParaRPr lang="tr-TR" sz="3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7797"/>
            <a:ext cx="10515600" cy="545038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3200" dirty="0" smtClean="0"/>
              <a:t>Güz ve Bahar Dönemi başlamadan önce; Strateji Geliştirme Daire Başkanlığı Formlar kısmında yer alan “Ders Beyanı” formunu doldurup imzalayarak bağlı olduğu bölüme verir.</a:t>
            </a:r>
          </a:p>
          <a:p>
            <a:pPr algn="just"/>
            <a:endParaRPr lang="tr-TR" sz="32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Öğretim Planı ile ders programı, ders programı ile ders beyanlarının birebir kontrolünün sağlanmasının sorumluluğu Bölüm başkanlarına aittir.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tr-TR" sz="32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Açılmayan veya kapatılan dersler beyanda yer almamalıdır.</a:t>
            </a:r>
          </a:p>
        </p:txBody>
      </p:sp>
    </p:spTree>
    <p:extLst>
      <p:ext uri="{BB962C8B-B14F-4D97-AF65-F5344CB8AC3E}">
        <p14:creationId xmlns:p14="http://schemas.microsoft.com/office/powerpoint/2010/main" val="408287380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81050"/>
            <a:ext cx="10515600" cy="581569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Doldurulan beyan Bölüm ve Enstitü ders programı ile uyumlu olmalıdır.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tr-TR" sz="3200" smtClean="0"/>
              <a:t> Örnek: </a:t>
            </a:r>
            <a:r>
              <a:rPr lang="tr-TR" sz="3200" dirty="0" err="1" smtClean="0"/>
              <a:t>Proğramda</a:t>
            </a:r>
            <a:r>
              <a:rPr lang="tr-TR" sz="3200" dirty="0" smtClean="0"/>
              <a:t> “X” dersi Çarşamba günü ise öğretim elemanı o dersi beyanında Çarşamba gününe yazması gerekmektedir.</a:t>
            </a:r>
          </a:p>
          <a:p>
            <a:pPr marL="0" indent="0" algn="just">
              <a:buNone/>
            </a:pPr>
            <a:endParaRPr lang="tr-TR" sz="1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Ödemeyi etkileyeceğinden idari görev ve akademik unvanlar doğru şekilde yazılmalıdır.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tr-TR" sz="11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Bitirme tezi ve Seminer dersi 2 saatten fazla yazılmamalıdır.</a:t>
            </a:r>
          </a:p>
          <a:p>
            <a:pPr marL="0" indent="0" algn="just">
              <a:buNone/>
            </a:pPr>
            <a:r>
              <a:rPr lang="tr-TR" sz="3000" dirty="0" smtClean="0"/>
              <a:t>    </a:t>
            </a:r>
            <a:r>
              <a:rPr lang="tr-TR" sz="3200" dirty="0" smtClean="0"/>
              <a:t>(Bitirme Tezi 1.öğretim veya 2.öğretim ayırımı yapılmaksızın           	2 saat olarak yazılır)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3834269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595475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Kurum dışı </a:t>
            </a:r>
            <a:r>
              <a:rPr lang="tr-TR" sz="3200" dirty="0" smtClean="0"/>
              <a:t>verilen derslerin beyanda belirtilmesi zorunlu olup Vakıf </a:t>
            </a:r>
            <a:r>
              <a:rPr lang="tr-TR" sz="3200" dirty="0" smtClean="0"/>
              <a:t>veya </a:t>
            </a:r>
            <a:r>
              <a:rPr lang="tr-TR" sz="3200" dirty="0" smtClean="0"/>
              <a:t>Devlet  </a:t>
            </a:r>
            <a:r>
              <a:rPr lang="tr-TR" sz="3200" dirty="0" smtClean="0"/>
              <a:t>olduğunun belirtilmesi gerekmektedir.</a:t>
            </a:r>
          </a:p>
          <a:p>
            <a:pPr marL="0" indent="0" algn="just">
              <a:buNone/>
            </a:pPr>
            <a:endParaRPr lang="tr-TR" sz="1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1. ve 2. Öğretim derslerini beyana yazarken;</a:t>
            </a:r>
            <a:endParaRPr lang="tr-TR" sz="3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tr-TR" sz="3200" dirty="0" smtClean="0"/>
              <a:t>1.Öğr.dersleri saat 08.00-18.00 arası, 2.Öğr.dersleri ise kesinlikle 16.00-23.00 arasında, Cumartesi günlerinde ise saat 08.00-18.00 arasında yapılabilir.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sz="1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3200" dirty="0" smtClean="0"/>
              <a:t>Eğitim-Öğretim yönetmeliğine göre Pazar gününe 1. veya 2.öğretim dersi yazılmamalıdır.</a:t>
            </a:r>
          </a:p>
          <a:p>
            <a:pPr marL="0" indent="0" algn="just">
              <a:buNone/>
            </a:pPr>
            <a:endParaRPr lang="tr-TR" sz="1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Tezsiz Yüksek Lisans dersleri saat 17.00’den sonra yazılmalıdır.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1105889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96389"/>
            <a:ext cx="10515600" cy="604810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3200" dirty="0" smtClean="0"/>
              <a:t>Yüksek Lisans ve Doktora tez danışmanlığı ile Dönem projesi öğrencilerinin isimleri yazılmalıdır.</a:t>
            </a:r>
          </a:p>
          <a:p>
            <a:pPr marL="0" indent="0" algn="just">
              <a:buNone/>
            </a:pPr>
            <a:endParaRPr lang="tr-TR" sz="105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Dersin kodu, grubu, öğrenci sayısı ve T-U-L kısmı  doğru yazılmalıdır.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tr-TR" sz="105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3200" dirty="0" smtClean="0"/>
              <a:t>Ortak yapılan dersler beyana işlenirken;  </a:t>
            </a:r>
          </a:p>
          <a:p>
            <a:pPr marL="0" indent="0" algn="just">
              <a:buNone/>
            </a:pPr>
            <a:r>
              <a:rPr lang="tr-TR" sz="3200" dirty="0" smtClean="0"/>
              <a:t>-Ders saati 2’ye bölünebilir.</a:t>
            </a:r>
          </a:p>
          <a:p>
            <a:pPr marL="0" indent="0" algn="just">
              <a:buNone/>
            </a:pPr>
            <a:r>
              <a:rPr lang="tr-TR" sz="3200" dirty="0" smtClean="0"/>
              <a:t>-Dönem haftaları 2’ye bölünebilir. (Belli tarih aralıklarını beyanda belirtmek zorunlu olup, Bölüm sekreteri tarafından alternatif program girilmelidir.)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7882072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sz="3200" dirty="0" smtClean="0"/>
              <a:t>Yüksek Lisans + Doktora tez danışmanlıkları her öğrenci için 1 saat uygulama olarak, Yüksek Lisans Uzmanlık alan dersi için   3 saat teorik, Doktora uzmanlık alan dersi 5 saat teorik olarak yazılır. Bölüm sekreterleri uzmanlık alan dersini </a:t>
            </a:r>
            <a:r>
              <a:rPr lang="tr-TR" sz="3200" dirty="0" err="1" smtClean="0"/>
              <a:t>EUS’a</a:t>
            </a:r>
            <a:r>
              <a:rPr lang="tr-TR" sz="3200" dirty="0" smtClean="0"/>
              <a:t> işlerken her saate tüm öğrencileri seçerek kaydet işlemi yapmalıdır.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tr-TR" sz="1400" dirty="0" smtClean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sz="3200" dirty="0" smtClean="0"/>
              <a:t>Öğretim elemanları tarafından doldurulan ders beyanları imzalanarak 2 nüsha şeklinde bölüme teslim edilir ve beyanlar bölüm başkanı tarafından da imzalanır.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6415238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258645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BÖLÜM SEKRETERLERİNİN DİKKAT ETMESİ GEREKENLER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5545"/>
            <a:ext cx="10515600" cy="55026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600" dirty="0"/>
              <a:t> </a:t>
            </a:r>
            <a:r>
              <a:rPr lang="tr-TR" sz="2600" dirty="0" smtClean="0"/>
              <a:t>Ders Programına uygun olarak öğretim üyesi tarafından doldurulan ve Bölüm başkanı tarafından imzalanan ders beyanı bölüm sekreteri tarafından </a:t>
            </a:r>
            <a:r>
              <a:rPr lang="tr-TR" sz="2600" dirty="0" err="1" smtClean="0"/>
              <a:t>EUS’a</a:t>
            </a:r>
            <a:r>
              <a:rPr lang="tr-TR" sz="2600" dirty="0" smtClean="0"/>
              <a:t> işlenir.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tr-TR" sz="5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600" dirty="0"/>
              <a:t> </a:t>
            </a:r>
            <a:r>
              <a:rPr lang="tr-TR" sz="2600" dirty="0" smtClean="0"/>
              <a:t>Bölüm sekreteri tarafından </a:t>
            </a:r>
            <a:r>
              <a:rPr lang="tr-TR" sz="2600" dirty="0" err="1" smtClean="0"/>
              <a:t>EUS’a</a:t>
            </a:r>
            <a:r>
              <a:rPr lang="tr-TR" sz="2600" dirty="0" smtClean="0"/>
              <a:t> işlenen beyanın öğretim elemanı tarafından kendi şifresi ile onaylanması gerekmektedir. Ancak onaylama yapmadan önce verdiği beyan ile sisteme girilen beyanın aynı olduğunun kontrol edilmesi gerekmektedir. Fark </a:t>
            </a:r>
            <a:r>
              <a:rPr lang="tr-TR" sz="2600" dirty="0" smtClean="0"/>
              <a:t>var ise </a:t>
            </a:r>
            <a:r>
              <a:rPr lang="tr-TR" sz="2600" dirty="0" smtClean="0"/>
              <a:t>bölüm sekreteri ile irtibata geçip gerekli düzeltme yaptırılmalıdır. Düzeltmeden sonra onaylama işlemi </a:t>
            </a:r>
            <a:r>
              <a:rPr lang="tr-TR" sz="2600" dirty="0" smtClean="0"/>
              <a:t>yapılmalıdır. </a:t>
            </a:r>
            <a:r>
              <a:rPr lang="tr-TR" sz="2600" dirty="0" smtClean="0">
                <a:solidFill>
                  <a:srgbClr val="FF0000"/>
                </a:solidFill>
              </a:rPr>
              <a:t>SİSTEMDE ONAYLANAN BEYANIN DOĞRULUĞUNDAN ÖĞRETİM ÜYESİ SORUMLUDUR.</a:t>
            </a:r>
            <a:r>
              <a:rPr lang="tr-TR" sz="2600" dirty="0" smtClean="0"/>
              <a:t> Girişi yapılmış olsa dahi </a:t>
            </a:r>
            <a:r>
              <a:rPr lang="tr-TR" sz="2600" dirty="0" err="1" smtClean="0"/>
              <a:t>EUS’ta</a:t>
            </a:r>
            <a:r>
              <a:rPr lang="tr-TR" sz="2600" dirty="0" smtClean="0"/>
              <a:t> onaylanmayan beyanlar hesaplamaya dahil </a:t>
            </a:r>
            <a:r>
              <a:rPr lang="tr-TR" sz="2600" dirty="0"/>
              <a:t>e</a:t>
            </a:r>
            <a:r>
              <a:rPr lang="tr-TR" sz="2600" dirty="0" smtClean="0"/>
              <a:t>dilmediğinden ödeme çıkmamaktadır.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tr-TR" sz="5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600" dirty="0"/>
              <a:t> </a:t>
            </a:r>
            <a:r>
              <a:rPr lang="tr-TR" sz="2600" dirty="0" smtClean="0"/>
              <a:t>Öğretim elemanı tarafından onaylanan beyanlar 2 nüsha çıktı alınıp (Her iki sayfanın da) imzalanıp bölüm sekreterine teslim edilir.</a:t>
            </a:r>
          </a:p>
          <a:p>
            <a:pPr>
              <a:lnSpc>
                <a:spcPct val="17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3699921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773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EK DERS ÖDEMELERİNİN ZAMANINDA VE EKSİKSİZ ÖDENMESİ İÇİN YAPILMASI GEREKENLER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55362"/>
            <a:ext cx="10515600" cy="507156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Öğretim elemanları; beyanını, izinli, görevli ve raporlu durumlarının belgelerini bölüm sekreterliğine zamanında vermeli ve bölüm sekreteri </a:t>
            </a:r>
            <a:r>
              <a:rPr lang="tr-TR" sz="3000" dirty="0" err="1" smtClean="0"/>
              <a:t>EUS’a</a:t>
            </a:r>
            <a:r>
              <a:rPr lang="tr-TR" sz="3000" dirty="0" smtClean="0"/>
              <a:t> bilgi girişi işlemini yapmalıdır. EUS </a:t>
            </a:r>
            <a:r>
              <a:rPr lang="tr-TR" sz="3000" dirty="0" smtClean="0"/>
              <a:t>Takviminde </a:t>
            </a:r>
            <a:r>
              <a:rPr lang="tr-TR" sz="3000" dirty="0" smtClean="0"/>
              <a:t>belirlenmiş sürede girilmeyen izinler, kişi borcu işlemine sebebiyet vermektedir.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tr-TR" sz="11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tr-TR" sz="11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Bölüm başkanlıkları;  beyanların hocalar tarafından doldurulup bölüme verilmesi, sistemden onaylanması işlemlerinin zamanında yapılmasından sorumludur.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23315860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52703" y="1090204"/>
            <a:ext cx="9720071" cy="523820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tr-TR" sz="2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000" dirty="0" smtClean="0"/>
              <a:t>Fakülte Sekreterleri EUS </a:t>
            </a:r>
            <a:r>
              <a:rPr lang="tr-TR" sz="4000" dirty="0" smtClean="0"/>
              <a:t>Takviminde </a:t>
            </a:r>
            <a:r>
              <a:rPr lang="tr-TR" sz="4000" dirty="0" smtClean="0"/>
              <a:t>yer alan tüm süreçlerin takibinden ve kontrolünden Gerçekleştirme Görevlisi olarak sorumludur.</a:t>
            </a:r>
          </a:p>
          <a:p>
            <a:pPr algn="ctr"/>
            <a:endParaRPr lang="tr-TR" sz="4000" dirty="0"/>
          </a:p>
          <a:p>
            <a:pPr algn="ctr"/>
            <a:endParaRPr lang="tr-TR" sz="4000" dirty="0" smtClean="0"/>
          </a:p>
          <a:p>
            <a:pPr algn="ctr"/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09849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195</TotalTime>
  <Words>543</Words>
  <Application>Microsoft Office PowerPoint</Application>
  <PresentationFormat>Özel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Entegral</vt:lpstr>
      <vt:lpstr>“Bİr bölümde İlgİlİ yarIyIlda açIlacak derslerİn hangİ öğretİm elemanlarI tarafIndan verİleceğİ bölüm kurulu önerİsİ üzerİne Fakülte Yönetİm Kurulu tarafIndan belİrlenİr.”</vt:lpstr>
      <vt:lpstr>ÖĞRETİM ELEMANININ ders BEYANINI DOLDURURKEN DİKKAT ETMESİ GEREKENLER</vt:lpstr>
      <vt:lpstr>PowerPoint Sunusu</vt:lpstr>
      <vt:lpstr>PowerPoint Sunusu</vt:lpstr>
      <vt:lpstr>PowerPoint Sunusu</vt:lpstr>
      <vt:lpstr>PowerPoint Sunusu</vt:lpstr>
      <vt:lpstr>BÖLÜM SEKRETERLERİNİN DİKKAT ETMESİ GEREKENLER </vt:lpstr>
      <vt:lpstr>EK DERS ÖDEMELERİNİN ZAMANINDA VE EKSİKSİZ ÖDENMESİ İÇİN YAPILMASI GEREKENLER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“Bir bölümde ilgili yarıyılda açılacak derslerin hangi öğretim elemanları tarafından verileceği bölüm kurulu önerisi üzerine Fakülte Yönetim Kurulu tarafından belirlenir.”</dc:title>
  <dc:creator>MUSTAFA YAĞLIKARA</dc:creator>
  <cp:lastModifiedBy>Cevriye</cp:lastModifiedBy>
  <cp:revision>29</cp:revision>
  <dcterms:created xsi:type="dcterms:W3CDTF">2016-02-16T20:19:21Z</dcterms:created>
  <dcterms:modified xsi:type="dcterms:W3CDTF">2017-10-05T10:53:59Z</dcterms:modified>
</cp:coreProperties>
</file>